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1"/>
  </p:notesMasterIdLst>
  <p:sldIdLst>
    <p:sldId id="265" r:id="rId2"/>
    <p:sldId id="258" r:id="rId3"/>
    <p:sldId id="264" r:id="rId4"/>
    <p:sldId id="263" r:id="rId5"/>
    <p:sldId id="267" r:id="rId6"/>
    <p:sldId id="260" r:id="rId7"/>
    <p:sldId id="262" r:id="rId8"/>
    <p:sldId id="259" r:id="rId9"/>
    <p:sldId id="261" r:id="rId10"/>
    <p:sldId id="268" r:id="rId11"/>
    <p:sldId id="273" r:id="rId12"/>
    <p:sldId id="278" r:id="rId13"/>
    <p:sldId id="276" r:id="rId14"/>
    <p:sldId id="275" r:id="rId15"/>
    <p:sldId id="274" r:id="rId16"/>
    <p:sldId id="269" r:id="rId17"/>
    <p:sldId id="270" r:id="rId18"/>
    <p:sldId id="272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14D9A6-0D8D-4787-8CAA-A50494F4B031}">
          <p14:sldIdLst>
            <p14:sldId id="265"/>
            <p14:sldId id="258"/>
            <p14:sldId id="264"/>
            <p14:sldId id="263"/>
            <p14:sldId id="267"/>
            <p14:sldId id="260"/>
            <p14:sldId id="262"/>
            <p14:sldId id="259"/>
            <p14:sldId id="261"/>
            <p14:sldId id="268"/>
          </p14:sldIdLst>
        </p14:section>
        <p14:section name="Sufficient Exploration" id="{87F4962B-D9D8-4461-9FD2-5D2DF9FB9429}">
          <p14:sldIdLst>
            <p14:sldId id="273"/>
            <p14:sldId id="278"/>
            <p14:sldId id="276"/>
          </p14:sldIdLst>
        </p14:section>
        <p14:section name="Beyond Greedy" id="{B46712B7-7CBB-408E-A050-8E849E9DC110}">
          <p14:sldIdLst>
            <p14:sldId id="275"/>
          </p14:sldIdLst>
        </p14:section>
        <p14:section name="3D Exploration" id="{86B2C806-91B1-4865-87A5-3BED6484840F}">
          <p14:sldIdLst>
            <p14:sldId id="274"/>
          </p14:sldIdLst>
        </p14:section>
        <p14:section name="Uncertainty" id="{344726E9-627F-4B27-B013-E5CACE2F4D01}">
          <p14:sldIdLst>
            <p14:sldId id="269"/>
            <p14:sldId id="270"/>
            <p14:sldId id="27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FF7373"/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603" autoAdjust="0"/>
    <p:restoredTop sz="94628" autoAdjust="0"/>
  </p:normalViewPr>
  <p:slideViewPr>
    <p:cSldViewPr>
      <p:cViewPr>
        <p:scale>
          <a:sx n="125" d="100"/>
          <a:sy n="125" d="100"/>
        </p:scale>
        <p:origin x="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6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High </a:t>
            </a:r>
            <a:r>
              <a:rPr lang="en-US" dirty="0" smtClean="0"/>
              <a:t>Uncertainty</a:t>
            </a:r>
            <a:endParaRPr lang="en-US" dirty="0"/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Entropy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</c:v>
                </c:pt>
                <c:pt idx="1">
                  <c:v>0.15</c:v>
                </c:pt>
                <c:pt idx="2">
                  <c:v>0.25</c:v>
                </c:pt>
                <c:pt idx="3">
                  <c:v>0.1</c:v>
                </c:pt>
                <c:pt idx="4">
                  <c:v>0.2</c:v>
                </c:pt>
                <c:pt idx="5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box"/>
        <c:axId val="47655424"/>
        <c:axId val="89324864"/>
        <c:axId val="0"/>
      </c:bar3DChart>
      <c:catAx>
        <c:axId val="47655424"/>
        <c:scaling>
          <c:orientation val="minMax"/>
        </c:scaling>
        <c:delete val="0"/>
        <c:axPos val="b"/>
        <c:majorTickMark val="none"/>
        <c:minorTickMark val="none"/>
        <c:tickLblPos val="nextTo"/>
        <c:crossAx val="89324864"/>
        <c:crosses val="autoZero"/>
        <c:auto val="1"/>
        <c:lblAlgn val="ctr"/>
        <c:lblOffset val="100"/>
        <c:noMultiLvlLbl val="0"/>
      </c:catAx>
      <c:valAx>
        <c:axId val="89324864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47655424"/>
        <c:crosses val="autoZero"/>
        <c:crossBetween val="between"/>
      </c:valAx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6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Low Uncertainty</a:t>
            </a:r>
            <a:endParaRPr lang="en-US" dirty="0"/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Entropy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0.01</c:v>
                </c:pt>
                <c:pt idx="1">
                  <c:v>0.85</c:v>
                </c:pt>
                <c:pt idx="2">
                  <c:v>0.05</c:v>
                </c:pt>
                <c:pt idx="3">
                  <c:v>0.02</c:v>
                </c:pt>
                <c:pt idx="4">
                  <c:v>0.02</c:v>
                </c:pt>
                <c:pt idx="5">
                  <c:v>0.05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box"/>
        <c:axId val="121743872"/>
        <c:axId val="109519424"/>
        <c:axId val="0"/>
      </c:bar3DChart>
      <c:catAx>
        <c:axId val="121743872"/>
        <c:scaling>
          <c:orientation val="minMax"/>
        </c:scaling>
        <c:delete val="0"/>
        <c:axPos val="b"/>
        <c:majorTickMark val="none"/>
        <c:minorTickMark val="none"/>
        <c:tickLblPos val="nextTo"/>
        <c:crossAx val="109519424"/>
        <c:crosses val="autoZero"/>
        <c:auto val="1"/>
        <c:lblAlgn val="ctr"/>
        <c:lblOffset val="100"/>
        <c:noMultiLvlLbl val="0"/>
      </c:catAx>
      <c:valAx>
        <c:axId val="109519424"/>
        <c:scaling>
          <c:orientation val="minMax"/>
          <c:max val="1"/>
          <c:min val="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21743872"/>
        <c:crosses val="autoZero"/>
        <c:crossBetween val="between"/>
      </c:valAx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6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2DDD7-9665-4A9F-9E61-2632DC88F029}" type="datetimeFigureOut">
              <a:rPr lang="en-US" smtClean="0"/>
              <a:t>9/25/2012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0022B-4595-4FAB-9B3E-1A24F17270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4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0022B-4595-4FAB-9B3E-1A24F17270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1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0022B-4595-4FAB-9B3E-1A24F17270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55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pause: A Poisson-Disk sampling is the result of a random process which produces independent, uniformly random samples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0022B-4595-4FAB-9B3E-1A24F17270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4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FB8F6-5C48-45AC-8404-C0109A525EA6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3C54-1680-44A4-BC2F-49A9633D5189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52628-3490-4762-B1E0-7112973CBEF5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C1B8-4EBC-43DD-B9B0-10F99B186351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D49A-B7D0-43BF-B3AA-73C40C899D2E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97DA4-D293-4C9C-BB4E-F96771BD22FF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56690-0B0B-4E86-B469-13A357CECEE3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78AD-9693-4C54-AAA3-3F06DB6FB32F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A5DE-C77A-4205-A65D-7A44237C2632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0C99-CF04-4CD4-B84D-2C7CA5F4E13F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69070-AECB-4E99-8BC0-C365CE2BF5F2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1CB9579-1C7A-4E01-8584-48E4B13CDF67}" type="datetime1">
              <a:rPr lang="en-US" smtClean="0"/>
              <a:t>9/25/2012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53652EE1-CB35-44AC-8E1C-F7B77839D88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0.png"/><Relationship Id="rId7" Type="http://schemas.openxmlformats.org/officeDocument/2006/relationships/hyperlink" Target="http://izbicki.me/blog/how-to-create-an-unfair-coin-and-prove-it-with-math" TargetMode="Externa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wmv"/><Relationship Id="rId7" Type="http://schemas.openxmlformats.org/officeDocument/2006/relationships/image" Target="../media/image16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wmv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Improbability drive:</a:t>
            </a:r>
            <a:br>
              <a:rPr lang="en-US" dirty="0" smtClean="0"/>
            </a:br>
            <a:r>
              <a:rPr lang="en-US" sz="2400" cap="none" dirty="0"/>
              <a:t>Entropy-seeking Exploration </a:t>
            </a:r>
            <a:r>
              <a:rPr lang="en-US" sz="2400" cap="none" dirty="0" smtClean="0"/>
              <a:t>with</a:t>
            </a:r>
            <a:r>
              <a:rPr lang="en-US" sz="2400" cap="none" baseline="30000" dirty="0" smtClean="0"/>
              <a:t>*</a:t>
            </a:r>
            <a:r>
              <a:rPr lang="en-US" sz="2400" cap="none" dirty="0" smtClean="0"/>
              <a:t> </a:t>
            </a:r>
            <a:r>
              <a:rPr lang="en-US" sz="2400" cap="none" dirty="0" err="1" smtClean="0"/>
              <a:t>Ising</a:t>
            </a:r>
            <a:r>
              <a:rPr lang="en-US" sz="2400" cap="none" dirty="0" smtClean="0"/>
              <a:t>-Model Priors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66737" y="1219200"/>
            <a:ext cx="3700463" cy="3635142"/>
            <a:chOff x="533400" y="1347786"/>
            <a:chExt cx="3514858" cy="3452813"/>
          </a:xfrm>
        </p:grpSpPr>
        <p:pic>
          <p:nvPicPr>
            <p:cNvPr id="7" name="Picture 3" descr="C:\Users\Josh\Desktop\new_talk\scene1_meas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47786"/>
              <a:ext cx="3514858" cy="3452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ctagon 7"/>
            <p:cNvSpPr/>
            <p:nvPr/>
          </p:nvSpPr>
          <p:spPr>
            <a:xfrm>
              <a:off x="3733959" y="1460718"/>
              <a:ext cx="221817" cy="221817"/>
            </a:xfrm>
            <a:prstGeom prst="octagon">
              <a:avLst/>
            </a:prstGeom>
            <a:gradFill>
              <a:gsLst>
                <a:gs pos="29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648200" y="1600200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Josh Hernandez</a:t>
            </a:r>
          </a:p>
          <a:p>
            <a:r>
              <a:rPr lang="en-US" dirty="0" smtClean="0"/>
              <a:t>UCLA Math</a:t>
            </a:r>
          </a:p>
          <a:p>
            <a:endParaRPr lang="en-US" dirty="0" smtClean="0"/>
          </a:p>
          <a:p>
            <a:r>
              <a:rPr lang="en-US" dirty="0" smtClean="0"/>
              <a:t>Nikos </a:t>
            </a:r>
            <a:r>
              <a:rPr lang="en-US" dirty="0" err="1" smtClean="0"/>
              <a:t>Karianakis</a:t>
            </a:r>
            <a:endParaRPr lang="en-US" dirty="0" smtClean="0"/>
          </a:p>
          <a:p>
            <a:r>
              <a:rPr lang="en-US" dirty="0" smtClean="0"/>
              <a:t>UCLA Computer Science</a:t>
            </a:r>
          </a:p>
          <a:p>
            <a:endParaRPr lang="en-US" dirty="0"/>
          </a:p>
          <a:p>
            <a:r>
              <a:rPr lang="en-US" dirty="0" smtClean="0"/>
              <a:t>CV Marathon Meeting,</a:t>
            </a:r>
          </a:p>
          <a:p>
            <a:r>
              <a:rPr lang="en-US" dirty="0" smtClean="0"/>
              <a:t>Sept. 25, 2012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843" y="633381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* </a:t>
            </a:r>
            <a:r>
              <a:rPr lang="en-US" dirty="0" smtClean="0"/>
              <a:t>Excitingly </a:t>
            </a:r>
            <a:r>
              <a:rPr lang="en-US" dirty="0" smtClean="0"/>
              <a:t>Chunky!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2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C:\Users\Josh\Desktop\new_talk\chex0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50" y="1905000"/>
            <a:ext cx="2366450" cy="23585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Josh\Desktop\new_talk\chex0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50" y="1828800"/>
            <a:ext cx="2366450" cy="2358562"/>
          </a:xfrm>
          <a:prstGeom prst="rect">
            <a:avLst/>
          </a:prstGeom>
          <a:solidFill>
            <a:schemeClr val="l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Computing Weights </a:t>
            </a:r>
            <a:r>
              <a:rPr lang="en-US" i="1" cap="none" dirty="0" smtClean="0"/>
              <a:t>w</a:t>
            </a:r>
            <a:r>
              <a:rPr lang="en-US" i="1" cap="none" baseline="-25000" dirty="0" smtClean="0"/>
              <a:t>g</a:t>
            </a:r>
            <a:endParaRPr lang="en-US" cap="none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10</a:t>
            </a:fld>
            <a:endParaRPr lang="en-US" dirty="0"/>
          </a:p>
        </p:txBody>
      </p:sp>
      <p:pic>
        <p:nvPicPr>
          <p:cNvPr id="22" name="Picture 10" descr="C:\Users\Josh\Desktop\new_talk\profile0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62" y="1916318"/>
            <a:ext cx="3079238" cy="236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876800" y="1524000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 profile, </a:t>
            </a:r>
            <a:r>
              <a:rPr lang="en-US" i="1" dirty="0" smtClean="0"/>
              <a:t>r </a:t>
            </a:r>
            <a:r>
              <a:rPr lang="en-US" dirty="0" smtClean="0"/>
              <a:t>= 0.02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97832" y="4267200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Sample Index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3572730" y="2811019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Gain (bits per sample)</a:t>
            </a:r>
            <a:endParaRPr lang="en-US" sz="1400" dirty="0"/>
          </a:p>
        </p:txBody>
      </p:sp>
      <p:pic>
        <p:nvPicPr>
          <p:cNvPr id="2061" name="Picture 13" descr="C:\Users\Josh\Desktop\new_talk\chex02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2370441" cy="235860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C:\Users\Josh\Desktop\new_talk\gri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t="17364" r="19114" b="18119"/>
          <a:stretch/>
        </p:blipFill>
        <p:spPr bwMode="auto">
          <a:xfrm>
            <a:off x="1276660" y="1834070"/>
            <a:ext cx="2103120" cy="219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19200" y="1371600"/>
                <a:ext cx="2526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Estimate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𝐄</m:t>
                    </m:r>
                    <m:r>
                      <a:rPr lang="en-US" b="0" i="1" smtClean="0">
                        <a:latin typeface="Cambria Math"/>
                      </a:rPr>
                      <m:t>[1/#(</m:t>
                    </m:r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smtClean="0">
                        <a:latin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)]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71600"/>
                <a:ext cx="252658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9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50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flipH="1" flipV="1">
            <a:off x="3219450" y="2514600"/>
            <a:ext cx="95250" cy="609601"/>
          </a:xfrm>
          <a:prstGeom prst="line">
            <a:avLst/>
          </a:prstGeom>
          <a:ln w="254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855035" y="2514600"/>
            <a:ext cx="364415" cy="492836"/>
          </a:xfrm>
          <a:prstGeom prst="line">
            <a:avLst/>
          </a:prstGeom>
          <a:ln w="254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Sufficient </a:t>
            </a:r>
            <a:r>
              <a:rPr lang="en-US" cap="none" dirty="0" smtClean="0"/>
              <a:t>Exploration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895600" y="1371600"/>
            <a:ext cx="2209800" cy="2514600"/>
          </a:xfrm>
          <a:custGeom>
            <a:avLst/>
            <a:gdLst>
              <a:gd name="connsiteX0" fmla="*/ 211381 w 1430581"/>
              <a:gd name="connsiteY0" fmla="*/ 628650 h 1676400"/>
              <a:gd name="connsiteX1" fmla="*/ 640006 w 1430581"/>
              <a:gd name="connsiteY1" fmla="*/ 0 h 1676400"/>
              <a:gd name="connsiteX2" fmla="*/ 573331 w 1430581"/>
              <a:gd name="connsiteY2" fmla="*/ 333375 h 1676400"/>
              <a:gd name="connsiteX3" fmla="*/ 649531 w 1430581"/>
              <a:gd name="connsiteY3" fmla="*/ 371475 h 1676400"/>
              <a:gd name="connsiteX4" fmla="*/ 697156 w 1430581"/>
              <a:gd name="connsiteY4" fmla="*/ 381000 h 1676400"/>
              <a:gd name="connsiteX5" fmla="*/ 763831 w 1430581"/>
              <a:gd name="connsiteY5" fmla="*/ 400050 h 1676400"/>
              <a:gd name="connsiteX6" fmla="*/ 982906 w 1430581"/>
              <a:gd name="connsiteY6" fmla="*/ 390525 h 1676400"/>
              <a:gd name="connsiteX7" fmla="*/ 1040056 w 1430581"/>
              <a:gd name="connsiteY7" fmla="*/ 371475 h 1676400"/>
              <a:gd name="connsiteX8" fmla="*/ 1087681 w 1430581"/>
              <a:gd name="connsiteY8" fmla="*/ 304800 h 1676400"/>
              <a:gd name="connsiteX9" fmla="*/ 1268656 w 1430581"/>
              <a:gd name="connsiteY9" fmla="*/ 161925 h 1676400"/>
              <a:gd name="connsiteX10" fmla="*/ 1430581 w 1430581"/>
              <a:gd name="connsiteY10" fmla="*/ 152400 h 1676400"/>
              <a:gd name="connsiteX11" fmla="*/ 1221031 w 1430581"/>
              <a:gd name="connsiteY11" fmla="*/ 1676400 h 1676400"/>
              <a:gd name="connsiteX12" fmla="*/ 992431 w 1430581"/>
              <a:gd name="connsiteY12" fmla="*/ 1047750 h 1676400"/>
              <a:gd name="connsiteX13" fmla="*/ 697156 w 1430581"/>
              <a:gd name="connsiteY13" fmla="*/ 838200 h 1676400"/>
              <a:gd name="connsiteX14" fmla="*/ 106606 w 1430581"/>
              <a:gd name="connsiteY14" fmla="*/ 714375 h 1676400"/>
              <a:gd name="connsiteX15" fmla="*/ 20881 w 1430581"/>
              <a:gd name="connsiteY15" fmla="*/ 495300 h 1676400"/>
              <a:gd name="connsiteX16" fmla="*/ 1831 w 1430581"/>
              <a:gd name="connsiteY16" fmla="*/ 438150 h 1676400"/>
              <a:gd name="connsiteX17" fmla="*/ 78031 w 1430581"/>
              <a:gd name="connsiteY17" fmla="*/ 361950 h 1676400"/>
              <a:gd name="connsiteX18" fmla="*/ 106606 w 1430581"/>
              <a:gd name="connsiteY18" fmla="*/ 381000 h 1676400"/>
              <a:gd name="connsiteX19" fmla="*/ 211381 w 1430581"/>
              <a:gd name="connsiteY19" fmla="*/ 62865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30581" h="1676400">
                <a:moveTo>
                  <a:pt x="211381" y="628650"/>
                </a:moveTo>
                <a:lnTo>
                  <a:pt x="640006" y="0"/>
                </a:lnTo>
                <a:lnTo>
                  <a:pt x="573331" y="333375"/>
                </a:lnTo>
                <a:cubicBezTo>
                  <a:pt x="598731" y="346075"/>
                  <a:pt x="623026" y="361281"/>
                  <a:pt x="649531" y="371475"/>
                </a:cubicBezTo>
                <a:cubicBezTo>
                  <a:pt x="664641" y="377287"/>
                  <a:pt x="681352" y="377488"/>
                  <a:pt x="697156" y="381000"/>
                </a:cubicBezTo>
                <a:cubicBezTo>
                  <a:pt x="733036" y="388973"/>
                  <a:pt x="732010" y="389443"/>
                  <a:pt x="763831" y="400050"/>
                </a:cubicBezTo>
                <a:cubicBezTo>
                  <a:pt x="836856" y="396875"/>
                  <a:pt x="910200" y="398046"/>
                  <a:pt x="982906" y="390525"/>
                </a:cubicBezTo>
                <a:cubicBezTo>
                  <a:pt x="1002880" y="388459"/>
                  <a:pt x="1040056" y="371475"/>
                  <a:pt x="1040056" y="371475"/>
                </a:cubicBezTo>
                <a:lnTo>
                  <a:pt x="1087681" y="304800"/>
                </a:lnTo>
                <a:lnTo>
                  <a:pt x="1268656" y="161925"/>
                </a:lnTo>
                <a:cubicBezTo>
                  <a:pt x="1417867" y="151978"/>
                  <a:pt x="1363800" y="152400"/>
                  <a:pt x="1430581" y="152400"/>
                </a:cubicBezTo>
                <a:lnTo>
                  <a:pt x="1221031" y="1676400"/>
                </a:lnTo>
                <a:lnTo>
                  <a:pt x="992431" y="1047750"/>
                </a:lnTo>
                <a:lnTo>
                  <a:pt x="697156" y="838200"/>
                </a:lnTo>
                <a:lnTo>
                  <a:pt x="106606" y="714375"/>
                </a:lnTo>
                <a:cubicBezTo>
                  <a:pt x="78031" y="641350"/>
                  <a:pt x="48692" y="568619"/>
                  <a:pt x="20881" y="495300"/>
                </a:cubicBezTo>
                <a:cubicBezTo>
                  <a:pt x="13759" y="476525"/>
                  <a:pt x="-6079" y="456607"/>
                  <a:pt x="1831" y="438150"/>
                </a:cubicBezTo>
                <a:cubicBezTo>
                  <a:pt x="15981" y="405133"/>
                  <a:pt x="52631" y="387350"/>
                  <a:pt x="78031" y="361950"/>
                </a:cubicBezTo>
                <a:lnTo>
                  <a:pt x="106606" y="381000"/>
                </a:lnTo>
                <a:lnTo>
                  <a:pt x="211381" y="6286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90800" y="2438400"/>
            <a:ext cx="1447800" cy="14478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ctagon 23"/>
          <p:cNvSpPr/>
          <p:nvPr/>
        </p:nvSpPr>
        <p:spPr>
          <a:xfrm>
            <a:off x="3200400" y="3043070"/>
            <a:ext cx="233530" cy="233530"/>
          </a:xfrm>
          <a:prstGeom prst="octagon">
            <a:avLst/>
          </a:prstGeom>
          <a:gradFill>
            <a:gsLst>
              <a:gs pos="29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path path="circle">
              <a:fillToRect l="100000" t="100000"/>
            </a:path>
          </a:gra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ctagon 17"/>
          <p:cNvSpPr/>
          <p:nvPr/>
        </p:nvSpPr>
        <p:spPr>
          <a:xfrm>
            <a:off x="2738270" y="2890670"/>
            <a:ext cx="233530" cy="233530"/>
          </a:xfrm>
          <a:prstGeom prst="octagon">
            <a:avLst/>
          </a:prstGeom>
          <a:gradFill>
            <a:gsLst>
              <a:gs pos="29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path path="circle">
              <a:fillToRect l="100000" t="100000"/>
            </a:path>
          </a:gra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486400" y="1524000"/>
            <a:ext cx="1447800" cy="1447800"/>
            <a:chOff x="5067300" y="1755065"/>
            <a:chExt cx="1447800" cy="1447800"/>
          </a:xfrm>
        </p:grpSpPr>
        <p:sp>
          <p:nvSpPr>
            <p:cNvPr id="26" name="Oval 25"/>
            <p:cNvSpPr/>
            <p:nvPr/>
          </p:nvSpPr>
          <p:spPr>
            <a:xfrm>
              <a:off x="5067300" y="1755065"/>
              <a:ext cx="1447800" cy="14478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ctagon 26"/>
            <p:cNvSpPr/>
            <p:nvPr/>
          </p:nvSpPr>
          <p:spPr>
            <a:xfrm>
              <a:off x="5674435" y="2362200"/>
              <a:ext cx="233530" cy="233530"/>
            </a:xfrm>
            <a:prstGeom prst="octagon">
              <a:avLst/>
            </a:prstGeom>
            <a:gradFill>
              <a:gsLst>
                <a:gs pos="29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2209800" y="2362200"/>
            <a:ext cx="1447800" cy="14478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547003" y="25904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ut of range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4099203" y="3657600"/>
            <a:ext cx="1447800" cy="14478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86200" y="46482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oo-oblique view</a:t>
            </a:r>
            <a:endParaRPr lang="en-US" dirty="0"/>
          </a:p>
        </p:txBody>
      </p:sp>
      <p:cxnSp>
        <p:nvCxnSpPr>
          <p:cNvPr id="43" name="Straight Connector 42"/>
          <p:cNvCxnSpPr>
            <a:endCxn id="40" idx="0"/>
          </p:cNvCxnSpPr>
          <p:nvPr/>
        </p:nvCxnSpPr>
        <p:spPr>
          <a:xfrm flipV="1">
            <a:off x="4823103" y="3657600"/>
            <a:ext cx="0" cy="723900"/>
          </a:xfrm>
          <a:prstGeom prst="line">
            <a:avLst/>
          </a:prstGeom>
          <a:ln w="254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7" idx="11"/>
          </p:cNvCxnSpPr>
          <p:nvPr/>
        </p:nvCxnSpPr>
        <p:spPr>
          <a:xfrm flipH="1" flipV="1">
            <a:off x="4781711" y="3886200"/>
            <a:ext cx="41392" cy="495300"/>
          </a:xfrm>
          <a:prstGeom prst="line">
            <a:avLst/>
          </a:prstGeom>
          <a:ln w="25400">
            <a:solidFill>
              <a:srgbClr val="FE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ctagon 40"/>
          <p:cNvSpPr/>
          <p:nvPr/>
        </p:nvSpPr>
        <p:spPr>
          <a:xfrm>
            <a:off x="4706338" y="4264735"/>
            <a:ext cx="233530" cy="233530"/>
          </a:xfrm>
          <a:prstGeom prst="octagon">
            <a:avLst/>
          </a:prstGeom>
          <a:gradFill>
            <a:gsLst>
              <a:gs pos="29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path path="circle">
              <a:fillToRect l="100000" t="100000"/>
            </a:path>
          </a:gra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2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Sufficient Exploration 2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05000" y="2133600"/>
            <a:ext cx="1905000" cy="190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276600" y="1940635"/>
            <a:ext cx="304800" cy="15645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2971800" y="3200400"/>
            <a:ext cx="152400" cy="457200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35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971801" y="1940635"/>
            <a:ext cx="609599" cy="12597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ctagon 7"/>
          <p:cNvSpPr/>
          <p:nvPr/>
        </p:nvSpPr>
        <p:spPr>
          <a:xfrm>
            <a:off x="3464635" y="1823870"/>
            <a:ext cx="233530" cy="233530"/>
          </a:xfrm>
          <a:prstGeom prst="octagon">
            <a:avLst/>
          </a:prstGeom>
          <a:gradFill>
            <a:gsLst>
              <a:gs pos="29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tx1"/>
              </a:gs>
            </a:gsLst>
            <a:path path="circle">
              <a:fillToRect l="100000" t="100000"/>
            </a:path>
          </a:gra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428164" y="2057400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/>
                        </a:rPr>
                        <m:t>α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164" y="2057400"/>
                <a:ext cx="381836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602494" y="3505200"/>
                <a:ext cx="5100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494" y="3505200"/>
                <a:ext cx="51001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 flipV="1">
            <a:off x="3112505" y="3086100"/>
            <a:ext cx="90229" cy="26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112505" y="3142216"/>
            <a:ext cx="240295" cy="210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124200" y="2819400"/>
                <a:ext cx="388376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𝜃</m:t>
                      </m:r>
                      <m:r>
                        <a:rPr lang="en-US" sz="1600" b="0" i="1" baseline="-25000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819400"/>
                <a:ext cx="388376" cy="33291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Sufficient Exploration 2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726125" y="24903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 Normal (</a:t>
            </a:r>
            <a:r>
              <a:rPr lang="en-US" dirty="0" err="1" smtClean="0"/>
              <a:t>rads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6399" y="1309300"/>
            <a:ext cx="3181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Surfaces that pass within the “view screw” have been sufficiently explored.</a:t>
            </a:r>
            <a:endParaRPr lang="en-US" sz="1400" dirty="0"/>
          </a:p>
        </p:txBody>
      </p:sp>
      <p:pic>
        <p:nvPicPr>
          <p:cNvPr id="2051" name="Picture 3" descr="C:\Users\Josh\Desktop\new_talk\view_heli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79947"/>
            <a:ext cx="4427190" cy="340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13595" y="1263134"/>
                <a:ext cx="174880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𝑟</m:t>
                      </m:r>
                      <m:r>
                        <a:rPr lang="en-US" b="0" i="1" smtClean="0">
                          <a:latin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  <m:r>
                        <a:rPr lang="en-US" b="0" i="1" baseline="-25000" smtClean="0">
                          <a:latin typeface="Cambria Math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𝑖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595" y="1263134"/>
                <a:ext cx="1748805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97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Extension: Far-Sighted Exploration</a:t>
            </a:r>
            <a:endParaRPr lang="en-US" cap="none" dirty="0"/>
          </a:p>
        </p:txBody>
      </p:sp>
      <p:pic>
        <p:nvPicPr>
          <p:cNvPr id="6" name="maze_explore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325" y="1490663"/>
            <a:ext cx="7521575" cy="28003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8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Extension: 3d </a:t>
            </a:r>
            <a:r>
              <a:rPr lang="en-US" cap="none" dirty="0" smtClean="0"/>
              <a:t>Exploration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 smtClean="0"/>
              <a:t>Extension of the algorithm to 3D is trivial.</a:t>
            </a:r>
          </a:p>
          <a:p>
            <a:pPr lvl="2">
              <a:buFont typeface="Arial" pitchFamily="34" charset="0"/>
              <a:buChar char="•"/>
            </a:pPr>
            <a:r>
              <a:rPr lang="en-US" dirty="0" err="1" smtClean="0"/>
              <a:t>Ising</a:t>
            </a:r>
            <a:r>
              <a:rPr lang="en-US" dirty="0" smtClean="0"/>
              <a:t> Model is defined on a generic lattice</a:t>
            </a:r>
          </a:p>
          <a:p>
            <a:pPr lvl="2">
              <a:buFont typeface="Arial" pitchFamily="34" charset="0"/>
              <a:buChar char="•"/>
            </a:pPr>
            <a:endParaRPr lang="en-US" b="0" dirty="0"/>
          </a:p>
          <a:p>
            <a:pPr marL="0" indent="0"/>
            <a:endParaRPr lang="en-US" b="0" dirty="0" smtClean="0"/>
          </a:p>
          <a:p>
            <a:pPr>
              <a:buFont typeface="Arial" pitchFamily="34" charset="0"/>
              <a:buChar char="•"/>
            </a:pPr>
            <a:endParaRPr lang="en-US" b="0" dirty="0" smtClean="0"/>
          </a:p>
          <a:p>
            <a:pPr>
              <a:buFont typeface="Arial" pitchFamily="34" charset="0"/>
              <a:buChar char="•"/>
            </a:pPr>
            <a:endParaRPr lang="en-US" b="0" dirty="0" smtClean="0"/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Time is the biggest issue</a:t>
            </a:r>
          </a:p>
          <a:p>
            <a:pPr lvl="2">
              <a:buFont typeface="Arial" pitchFamily="34" charset="0"/>
              <a:buChar char="•"/>
            </a:pPr>
            <a:r>
              <a:rPr lang="en-US" b="0" dirty="0" smtClean="0"/>
              <a:t>Gibbs-Sampling step accounts for most of that – need a way to compute </a:t>
            </a:r>
            <a:r>
              <a:rPr lang="en-US" b="0" dirty="0" err="1" smtClean="0"/>
              <a:t>marginals</a:t>
            </a:r>
            <a:r>
              <a:rPr lang="en-US" b="0" dirty="0"/>
              <a:t> </a:t>
            </a:r>
            <a:r>
              <a:rPr lang="en-US" b="0" dirty="0" smtClean="0"/>
              <a:t>without averaging.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 Primer on Mathematical Uncertainty 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Mathematical Uncertainty </a:t>
                </a:r>
                <a:r>
                  <a:rPr lang="en-US" b="0" dirty="0" smtClean="0"/>
                  <a:t>(or </a:t>
                </a:r>
                <a:r>
                  <a:rPr lang="en-US" dirty="0" smtClean="0"/>
                  <a:t>Entropy</a:t>
                </a:r>
                <a:r>
                  <a:rPr lang="en-US" b="0" dirty="0" smtClean="0"/>
                  <a:t>) measures the expected amount of information gained (in bits, for example) by revealing the value of an unknown random variable:</a:t>
                </a:r>
              </a:p>
              <a:p>
                <a:endParaRPr lang="en-US" b="0" dirty="0"/>
              </a:p>
              <a:p>
                <a:r>
                  <a:rPr lang="en-US" b="0" dirty="0" smtClean="0"/>
                  <a:t>If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b="1" dirty="0" smtClean="0"/>
                  <a:t>, </a:t>
                </a:r>
                <a:r>
                  <a:rPr lang="en-US" b="0" dirty="0" smtClean="0"/>
                  <a:t>then define</a:t>
                </a:r>
                <a:r>
                  <a:rPr lang="en-US" b="1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/>
                        </a:rPr>
                        <m:t>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≔</m:t>
                      </m:r>
                      <m:r>
                        <a:rPr lang="en-US" sz="2000" b="1" i="0" smtClean="0">
                          <a:latin typeface="Cambria Math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sz="2000" b="0" i="0" baseline="-25000" smtClean="0">
                                  <a:latin typeface="Cambria Math"/>
                                </a:rPr>
                                <m:t>2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=−∑</m:t>
                      </m:r>
                      <m:r>
                        <a:rPr lang="en-US" sz="2000" b="0" i="1" baseline="-25000" smtClean="0">
                          <a:latin typeface="Cambria Math"/>
                        </a:rPr>
                        <m:t>𝑥</m:t>
                      </m:r>
                      <m:r>
                        <a:rPr lang="en-US" sz="2000" b="0" i="1" baseline="-25000" smtClean="0">
                          <a:latin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log</m:t>
                          </m:r>
                          <m:r>
                            <a:rPr lang="en-US" sz="2000" b="0" i="0" baseline="-25000" smtClean="0">
                              <a:latin typeface="Cambria Math"/>
                            </a:rPr>
                            <m:t>2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20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000" b="0" dirty="0" smtClean="0"/>
              </a:p>
              <a:p>
                <a:endParaRPr lang="en-US" b="0" dirty="0" smtClean="0"/>
              </a:p>
              <a:p>
                <a:r>
                  <a:rPr lang="en-US" b="0" dirty="0" smtClean="0"/>
                  <a:t>Intuitively, a random variable has higher uncertainty if, </a:t>
                </a:r>
                <a:r>
                  <a:rPr lang="en-US" dirty="0" smtClean="0"/>
                  <a:t>with high probability, it takes on improbable values.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5" t="-511" r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5800" y="4089400"/>
            <a:ext cx="7772400" cy="2006600"/>
            <a:chOff x="762000" y="4089400"/>
            <a:chExt cx="7772400" cy="2006600"/>
          </a:xfrm>
        </p:grpSpPr>
        <p:graphicFrame>
          <p:nvGraphicFramePr>
            <p:cNvPr id="9" name="Chart 8"/>
            <p:cNvGraphicFramePr/>
            <p:nvPr>
              <p:extLst>
                <p:ext uri="{D42A27DB-BD31-4B8C-83A1-F6EECF244321}">
                  <p14:modId xmlns:p14="http://schemas.microsoft.com/office/powerpoint/2010/main" val="3432384695"/>
                </p:ext>
              </p:extLst>
            </p:nvPr>
          </p:nvGraphicFramePr>
          <p:xfrm>
            <a:off x="762000" y="4089400"/>
            <a:ext cx="3581400" cy="2006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0" name="Chart 9"/>
            <p:cNvGraphicFramePr/>
            <p:nvPr>
              <p:extLst>
                <p:ext uri="{D42A27DB-BD31-4B8C-83A1-F6EECF244321}">
                  <p14:modId xmlns:p14="http://schemas.microsoft.com/office/powerpoint/2010/main" val="3022227396"/>
                </p:ext>
              </p:extLst>
            </p:nvPr>
          </p:nvGraphicFramePr>
          <p:xfrm>
            <a:off x="4953000" y="4089400"/>
            <a:ext cx="3581400" cy="2006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499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 Primer on Mathematical Uncertainty, cont’d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8" name="Picture 4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5" t="30066" r="38533" b="47010"/>
          <a:stretch/>
        </p:blipFill>
        <p:spPr bwMode="auto">
          <a:xfrm>
            <a:off x="1599753" y="1295400"/>
            <a:ext cx="5944047" cy="3286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 rot="16200000">
            <a:off x="-428069" y="2630110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Uncertainty (bits)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52800" y="4495800"/>
                <a:ext cx="27580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𝑝</m:t>
                      </m:r>
                      <m:r>
                        <a:rPr lang="en-US" sz="2400" b="1" i="0" smtClean="0">
                          <a:latin typeface="Cambria Math"/>
                        </a:rPr>
                        <m:t>=</m:t>
                      </m:r>
                      <m:r>
                        <a:rPr lang="en-US" sz="2400" b="1" i="0" smtClean="0">
                          <a:latin typeface="Cambria Math"/>
                        </a:rPr>
                        <m:t>𝐏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/>
                            </a:rPr>
                            <m:t>Heads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495800"/>
                <a:ext cx="2758063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C:\Users\Josh\Desktop\coin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85" y="3483512"/>
            <a:ext cx="678943" cy="4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sh\Desktop\coin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192" y="3483512"/>
            <a:ext cx="635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Josh\Desktop\coin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14" y="3483512"/>
            <a:ext cx="678943" cy="4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Users\Josh\Desktop\coin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21" y="3483512"/>
            <a:ext cx="635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:\Users\Josh\Desktop\coin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57" y="3483512"/>
            <a:ext cx="678943" cy="4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086600" y="3312441"/>
            <a:ext cx="190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Coin images from</a:t>
            </a:r>
            <a:endParaRPr lang="en-US" sz="1200" dirty="0" smtClean="0">
              <a:hlinkClick r:id="rId7"/>
            </a:endParaRPr>
          </a:p>
          <a:p>
            <a:r>
              <a:rPr lang="en-US" sz="1200" dirty="0" smtClean="0">
                <a:hlinkClick r:id="rId7"/>
              </a:rPr>
              <a:t>http</a:t>
            </a:r>
            <a:r>
              <a:rPr lang="en-US" sz="1200" dirty="0">
                <a:hlinkClick r:id="rId7"/>
              </a:rPr>
              <a:t>://izbicki.me/blog/how-to-create-an-unfair-coin-and-prove-it-with-math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86200" y="1981200"/>
                <a:ext cx="4142609" cy="369332"/>
              </a:xfrm>
              <a:prstGeom prst="rect">
                <a:avLst/>
              </a:prstGeom>
              <a:solidFill>
                <a:schemeClr val="lt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/>
                        </a:rPr>
                        <m:t>𝐇</m:t>
                      </m:r>
                      <m:r>
                        <a:rPr lang="en-US" b="1" i="0" smtClean="0">
                          <a:latin typeface="Cambria Math"/>
                        </a:rPr>
                        <m:t>[</m:t>
                      </m:r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]=−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b="0" i="1" baseline="-25000" smtClean="0">
                              <a:latin typeface="Cambria Math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  <m:r>
                            <a:rPr lang="en-US" b="0" i="1" baseline="-25000" smtClean="0">
                              <a:latin typeface="Cambria Math"/>
                            </a:rPr>
                            <m:t>2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(1−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981200"/>
                <a:ext cx="4142609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13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Joint Uncertainty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21843"/>
              </p:ext>
            </p:extLst>
          </p:nvPr>
        </p:nvGraphicFramePr>
        <p:xfrm>
          <a:off x="4343400" y="1450400"/>
          <a:ext cx="3505200" cy="228600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168400"/>
                <a:gridCol w="1168400"/>
                <a:gridCol w="11684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Tails</a:t>
                      </a:r>
                      <a:endParaRPr lang="en-US" dirty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Tails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38400" y="4191000"/>
                <a:ext cx="4267200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𝐻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𝑋</m:t>
                                    </m:r>
                                    <m:r>
                                      <a:rPr lang="en-US" i="1" baseline="-2500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𝑋</m:t>
                                    </m:r>
                                    <m:r>
                                      <a:rPr lang="en-US" i="1" baseline="-2500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/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−4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0.25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log</m:t>
                                    </m:r>
                                    <m:r>
                                      <a:rPr lang="en-US" b="0" i="0" baseline="-25000" smtClean="0">
                                        <a:latin typeface="Cambria Math"/>
                                      </a:rPr>
                                      <m:t>2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0.25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bits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191000"/>
                <a:ext cx="4267200" cy="5909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19150" y="173349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Two coins, No Correlation</a:t>
            </a:r>
            <a:endParaRPr lang="en-US" sz="2000" dirty="0"/>
          </a:p>
        </p:txBody>
      </p:sp>
      <p:pic>
        <p:nvPicPr>
          <p:cNvPr id="14" name="Picture 3" descr="C:\Users\Josh\Desktop\two_coins_h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400" y="2133600"/>
            <a:ext cx="2962278" cy="16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8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Joint Uncertainty, cont’d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983168"/>
              </p:ext>
            </p:extLst>
          </p:nvPr>
        </p:nvGraphicFramePr>
        <p:xfrm>
          <a:off x="4343400" y="1450400"/>
          <a:ext cx="3505200" cy="228600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143000"/>
                <a:gridCol w="1193800"/>
                <a:gridCol w="1168400"/>
              </a:tblGrid>
              <a:tr h="762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Tails</a:t>
                      </a:r>
                      <a:endParaRPr lang="en-US" dirty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Tails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 descr="C:\Users\Josh\Desktop\coin_ch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2962276" cy="152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38400" y="4191000"/>
                <a:ext cx="4267200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𝐻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𝑋</m:t>
                                    </m:r>
                                    <m:r>
                                      <a:rPr lang="en-US" i="1" baseline="-2500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𝑋</m:t>
                                    </m:r>
                                    <m:r>
                                      <a:rPr lang="en-US" i="1" baseline="-25000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e/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−0.1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log</m:t>
                                    </m:r>
                                    <m:r>
                                      <a:rPr lang="en-US" b="0" i="1" baseline="-25000" smtClean="0">
                                        <a:latin typeface="Cambria Math"/>
                                      </a:rPr>
                                      <m:t>2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0.05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/>
                                  </a:rPr>
                                  <m:t>−0.9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log</m:t>
                                    </m:r>
                                    <m:r>
                                      <a:rPr lang="en-US" b="0" i="1" baseline="-25000" smtClean="0">
                                        <a:latin typeface="Cambria Math"/>
                                      </a:rPr>
                                      <m:t>2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0.45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1.469 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bits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191000"/>
                <a:ext cx="4267200" cy="590931"/>
              </a:xfrm>
              <a:prstGeom prst="rect">
                <a:avLst/>
              </a:prstGeom>
              <a:blipFill rotWithShape="1">
                <a:blip r:embed="rId3"/>
                <a:stretch>
                  <a:fillRect r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85800" y="173349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Two Coins, High Correlation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79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movie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" y="1184764"/>
            <a:ext cx="8610600" cy="3006236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75360" y="5181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none" dirty="0" smtClean="0"/>
              <a:t>Entropy-seeking Exploration with </a:t>
            </a:r>
            <a:r>
              <a:rPr lang="en-US" sz="2400" cap="none" dirty="0" err="1" smtClean="0"/>
              <a:t>Ising</a:t>
            </a:r>
            <a:r>
              <a:rPr lang="en-US" sz="2400" cap="none" dirty="0" smtClean="0"/>
              <a:t>-Model Priors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par>
              <p:cTn id="9"/>
            </p:par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Explorer Model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66737" y="1066800"/>
            <a:ext cx="3700463" cy="3635142"/>
            <a:chOff x="533400" y="1347786"/>
            <a:chExt cx="3514858" cy="3452813"/>
          </a:xfrm>
        </p:grpSpPr>
        <p:pic>
          <p:nvPicPr>
            <p:cNvPr id="11" name="Picture 3" descr="C:\Users\Josh\Desktop\new_talk\scene1_meas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47786"/>
              <a:ext cx="3514858" cy="3452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ctagon 11"/>
            <p:cNvSpPr/>
            <p:nvPr/>
          </p:nvSpPr>
          <p:spPr>
            <a:xfrm>
              <a:off x="3736220" y="1456194"/>
              <a:ext cx="221817" cy="221817"/>
            </a:xfrm>
            <a:prstGeom prst="octagon">
              <a:avLst/>
            </a:prstGeom>
            <a:gradFill>
              <a:gsLst>
                <a:gs pos="29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19600" y="1302460"/>
                <a:ext cx="4571999" cy="3311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Our model explorer is a range </a:t>
                </a:r>
                <a:r>
                  <a:rPr lang="en-US" dirty="0"/>
                  <a:t>detector with finite angular resolution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radial resolution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 smtClean="0"/>
              </a:p>
              <a:p>
                <a:r>
                  <a:rPr lang="en-US" dirty="0" smtClean="0"/>
                  <a:t>It travels freely in </a:t>
                </a:r>
                <a:r>
                  <a:rPr lang="en-US" dirty="0" smtClean="0">
                    <a:latin typeface="French Script MT" pitchFamily="66" charset="0"/>
                  </a:rPr>
                  <a:t>V</a:t>
                </a:r>
                <a:r>
                  <a:rPr lang="en-US" dirty="0" smtClean="0"/>
                  <a:t>, the region unoccupied by obstacles, taking deterministic (error-free) measurements</a:t>
                </a:r>
              </a:p>
              <a:p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French Script MT" pitchFamily="66" charset="0"/>
                              </a:rPr>
                              <m:t>V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r>
                          <a:rPr lang="en-US" b="1" i="1" smtClean="0">
                            <a:latin typeface="Cambria Math" pitchFamily="18" charset="0"/>
                            <a:ea typeface="Cambria Math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,…</m:t>
                    </m:r>
                  </m:oMath>
                </a14:m>
                <a:r>
                  <a:rPr lang="en-US" dirty="0" smtClean="0"/>
                  <a:t> along its path.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302460"/>
                <a:ext cx="4571999" cy="3311548"/>
              </a:xfrm>
              <a:prstGeom prst="rect">
                <a:avLst/>
              </a:prstGeom>
              <a:blipFill rotWithShape="1">
                <a:blip r:embed="rId3"/>
                <a:stretch>
                  <a:fillRect l="-1067" t="-921" r="-2267" b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87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Information Gathering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419600" y="1219200"/>
                <a:ext cx="457200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Information </a:t>
                </a:r>
                <a:r>
                  <a:rPr lang="en-US" dirty="0" smtClean="0"/>
                  <a:t>gain is here defined as decrease in uncertainty regarding the accessible region </a:t>
                </a:r>
                <a:r>
                  <a:rPr lang="en-US" dirty="0" smtClean="0">
                    <a:latin typeface="French Script MT" pitchFamily="66" charset="0"/>
                  </a:rPr>
                  <a:t>V.</a:t>
                </a:r>
                <a:endParaRPr lang="en-US" dirty="0"/>
              </a:p>
              <a:p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A deterministic measurement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 induces an information gain equal to the uncertainty of that measurement: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>
                          <a:latin typeface="Cambria Math"/>
                        </a:rPr>
                        <m:t>𝐇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[</m:t>
                      </m:r>
                      <m:r>
                        <m:rPr>
                          <m:nor/>
                        </m:rPr>
                        <a:rPr lang="en-US" dirty="0">
                          <a:latin typeface="French Script MT" pitchFamily="66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]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ea typeface="Cambria Math" pitchFamily="18" charset="0"/>
                        </a:rPr>
                        <m:t>−  </m:t>
                      </m:r>
                      <m:r>
                        <a:rPr lang="en-US" b="1" i="0" smtClean="0">
                          <a:latin typeface="Cambria Math"/>
                        </a:rPr>
                        <m:t>𝐇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[</m:t>
                      </m:r>
                      <m:r>
                        <m:rPr>
                          <m:nor/>
                        </m:rPr>
                        <a:rPr lang="en-US" dirty="0">
                          <a:latin typeface="French Script MT" pitchFamily="66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i="0" dirty="0" smtClean="0">
                          <a:latin typeface="Cambria Math" pitchFamily="18" charset="0"/>
                          <a:ea typeface="Cambria Math" pitchFamily="18" charset="0"/>
                        </a:rPr>
                        <m:t>|</m:t>
                      </m:r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]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itchFamily="18" charset="0"/>
                          <a:ea typeface="Cambria Math" pitchFamily="18" charset="0"/>
                        </a:rPr>
                        <m:t>=  </m:t>
                      </m:r>
                      <m:r>
                        <m:rPr>
                          <m:nor/>
                        </m:rPr>
                        <a:rPr lang="en-US" b="1" dirty="0" smtClean="0">
                          <a:latin typeface="Cambria Math" pitchFamily="18" charset="0"/>
                          <a:ea typeface="Cambria Math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b="0" dirty="0" smtClean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219200"/>
                <a:ext cx="4572000" cy="2585323"/>
              </a:xfrm>
              <a:prstGeom prst="rect">
                <a:avLst/>
              </a:prstGeom>
              <a:blipFill rotWithShape="1">
                <a:blip r:embed="rId2"/>
                <a:stretch>
                  <a:fillRect l="-1067" t="-1179" r="-933" b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566737" y="1066800"/>
            <a:ext cx="3700463" cy="3635142"/>
            <a:chOff x="566737" y="1066800"/>
            <a:chExt cx="3700463" cy="3635142"/>
          </a:xfrm>
        </p:grpSpPr>
        <p:pic>
          <p:nvPicPr>
            <p:cNvPr id="49" name="Picture 6" descr="C:\Users\Josh\Desktop\new_talk\scene1_meas2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737" y="1066800"/>
              <a:ext cx="3700463" cy="363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ctagon 46"/>
            <p:cNvSpPr/>
            <p:nvPr/>
          </p:nvSpPr>
          <p:spPr>
            <a:xfrm>
              <a:off x="2254250" y="2761256"/>
              <a:ext cx="233530" cy="233530"/>
            </a:xfrm>
            <a:prstGeom prst="octagon">
              <a:avLst/>
            </a:prstGeom>
            <a:gradFill>
              <a:gsLst>
                <a:gs pos="2900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0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C:\Users\Josh\Desktop\new_talk\scene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066800"/>
            <a:ext cx="3687399" cy="363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Josh\Desktop\new_talk\gr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b="4563"/>
          <a:stretch/>
        </p:blipFill>
        <p:spPr bwMode="auto">
          <a:xfrm>
            <a:off x="923925" y="1219200"/>
            <a:ext cx="319087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Calculating Next-</a:t>
            </a:r>
            <a:r>
              <a:rPr lang="en-US" cap="none" dirty="0"/>
              <a:t>V</a:t>
            </a:r>
            <a:r>
              <a:rPr lang="en-US" cap="none" dirty="0" smtClean="0"/>
              <a:t>iew Entropy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87980" y="1143000"/>
                <a:ext cx="4827420" cy="3537477"/>
              </a:xfrm>
            </p:spPr>
            <p:txBody>
              <a:bodyPr/>
              <a:lstStyle/>
              <a:p>
                <a:pPr indent="0"/>
                <a:r>
                  <a:rPr lang="en-US" b="0" dirty="0" smtClean="0"/>
                  <a:t>The </a:t>
                </a:r>
                <a:r>
                  <a:rPr lang="en-US" b="0" dirty="0"/>
                  <a:t>entropy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/>
                      </a:rPr>
                      <m:t>𝐇</m:t>
                    </m:r>
                    <m:r>
                      <m:rPr>
                        <m:nor/>
                      </m:rPr>
                      <a:rPr lang="en-US" b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)]</m:t>
                    </m:r>
                  </m:oMath>
                </a14:m>
                <a:r>
                  <a:rPr lang="en-US" b="0" dirty="0" smtClean="0"/>
                  <a:t> can be seen as a joint entropy on the visibility, from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𝑥</m:t>
                    </m:r>
                  </m:oMath>
                </a14:m>
                <a:r>
                  <a:rPr lang="en-US" b="0" dirty="0" smtClean="0"/>
                  <a:t>, of the vertices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b="0" dirty="0" smtClean="0"/>
                  <a:t> of the radial grid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="0" dirty="0" smtClean="0"/>
                  <a:t>:</a:t>
                </a:r>
              </a:p>
              <a:p>
                <a:pPr indent="0"/>
                <a:endParaRPr lang="en-US" b="0" dirty="0" smtClean="0"/>
              </a:p>
              <a:p>
                <a:pPr indent="0" algn="ctr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𝐇</m:t>
                    </m:r>
                    <m:r>
                      <m:rPr>
                        <m:nor/>
                      </m:rPr>
                      <a:rPr lang="en-US" b="0">
                        <a:latin typeface="Cambria Math"/>
                      </a:rPr>
                      <m:t>[</m:t>
                    </m:r>
                    <m:r>
                      <a:rPr lang="en-US" b="0" i="1">
                        <a:latin typeface="Cambria Math"/>
                      </a:rPr>
                      <m:t>𝑌</m:t>
                    </m:r>
                    <m:r>
                      <a:rPr lang="en-US" b="0" i="1">
                        <a:latin typeface="Cambria Math"/>
                      </a:rPr>
                      <m:t>(</m:t>
                    </m:r>
                    <m:r>
                      <a:rPr lang="en-US" b="0" i="1">
                        <a:latin typeface="Cambria Math"/>
                      </a:rPr>
                      <m:t>𝑥</m:t>
                    </m:r>
                    <m:r>
                      <a:rPr lang="en-US" b="0" i="1">
                        <a:latin typeface="Cambria Math"/>
                      </a:rPr>
                      <m:t>)]=</m:t>
                    </m:r>
                  </m:oMath>
                </a14:m>
                <a:r>
                  <a:rPr lang="en-US" b="0" dirty="0" smtClean="0"/>
                  <a:t>  </a:t>
                </a:r>
              </a:p>
              <a:p>
                <a:pPr indent="0" algn="ctr"/>
                <a:endParaRPr lang="en-US" b="0" dirty="0" smtClean="0"/>
              </a:p>
              <a:p>
                <a:pPr indent="0"/>
                <a:r>
                  <a:rPr lang="en-US" b="0" dirty="0" smtClean="0"/>
                  <a:t>With a few independence assumptions, the joint entropy can be approximated by a weighted sum on the grid points.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7980" y="1143000"/>
                <a:ext cx="4827420" cy="3537477"/>
              </a:xfrm>
              <a:blipFill rotWithShape="1">
                <a:blip r:embed="rId4"/>
                <a:stretch>
                  <a:fillRect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Uncertainty-Driven Exploration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447800" y="1828800"/>
            <a:ext cx="277980" cy="369332"/>
            <a:chOff x="2895600" y="3276600"/>
            <a:chExt cx="27798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895600" y="3276600"/>
                  <a:ext cx="2779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5600" y="3276600"/>
                  <a:ext cx="27798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13043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/>
            <p:cNvSpPr/>
            <p:nvPr/>
          </p:nvSpPr>
          <p:spPr>
            <a:xfrm>
              <a:off x="2957511" y="3383280"/>
              <a:ext cx="36576" cy="3657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09800" y="2438400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438400"/>
                <a:ext cx="379206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3" descr="C:\Users\Josh\Desktop\new_talk\equn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1" t="-1663" r="-1127" b="92383"/>
          <a:stretch/>
        </p:blipFill>
        <p:spPr bwMode="auto">
          <a:xfrm>
            <a:off x="228600" y="4248151"/>
            <a:ext cx="8629650" cy="1009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1" name="Group 20"/>
          <p:cNvGrpSpPr/>
          <p:nvPr/>
        </p:nvGrpSpPr>
        <p:grpSpPr>
          <a:xfrm>
            <a:off x="4369157" y="5332476"/>
            <a:ext cx="4257675" cy="675656"/>
            <a:chOff x="4369157" y="5332476"/>
            <a:chExt cx="4257675" cy="675656"/>
          </a:xfrm>
        </p:grpSpPr>
        <p:sp>
          <p:nvSpPr>
            <p:cNvPr id="7" name="Right Brace 6"/>
            <p:cNvSpPr/>
            <p:nvPr/>
          </p:nvSpPr>
          <p:spPr>
            <a:xfrm rot="5400000">
              <a:off x="6382933" y="3318700"/>
              <a:ext cx="230124" cy="4257675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24664" y="5638800"/>
                  <a:ext cx="21466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Uncertainty 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4664" y="5638800"/>
                  <a:ext cx="214666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828800" y="5332476"/>
            <a:ext cx="2680062" cy="675656"/>
            <a:chOff x="1828800" y="5332476"/>
            <a:chExt cx="2680062" cy="675656"/>
          </a:xfrm>
        </p:grpSpPr>
        <p:sp>
          <p:nvSpPr>
            <p:cNvPr id="19" name="Right Brace 18"/>
            <p:cNvSpPr/>
            <p:nvPr/>
          </p:nvSpPr>
          <p:spPr>
            <a:xfrm rot="5400000">
              <a:off x="3053769" y="4494141"/>
              <a:ext cx="230124" cy="1906794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828800" y="5638800"/>
                  <a:ext cx="26800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Visibility Likelihood at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5638800"/>
                  <a:ext cx="2680062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852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Ising Model </a:t>
            </a:r>
            <a:r>
              <a:rPr lang="en-US" cap="none" dirty="0" smtClean="0"/>
              <a:t>Prior (Gibbs Sampling)</a:t>
            </a:r>
            <a:endParaRPr lang="en-US" cap="none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6</a:t>
            </a:fld>
            <a:endParaRPr lang="en-US" dirty="0"/>
          </a:p>
        </p:txBody>
      </p:sp>
      <p:pic>
        <p:nvPicPr>
          <p:cNvPr id="3074" name="Picture 2" descr="C:\Users\Josh\Desktop\new_talk\scene1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3" y="1908629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s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13579" y="1908629"/>
            <a:ext cx="2491921" cy="2491921"/>
          </a:xfrm>
          <a:prstGeom prst="rect">
            <a:avLst/>
          </a:prstGeom>
        </p:spPr>
      </p:pic>
      <p:pic>
        <p:nvPicPr>
          <p:cNvPr id="8" name="ising_avg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32626" y="1937204"/>
            <a:ext cx="2491921" cy="2491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539297"/>
            <a:ext cx="247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Partially-Revealed Scene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80626" y="1539297"/>
            <a:ext cx="235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Compatible Ising Scene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61360" y="1522328"/>
            <a:ext cx="22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Marginal Probabilities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Josh\Desktop\new_talk\pv_ch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88743"/>
            <a:ext cx="2590800" cy="265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sh\Desktop\new_talk\poisson-vorono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72389"/>
            <a:ext cx="2667000" cy="2658110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Poisson-Voronoi Approximation</a:t>
            </a:r>
            <a:endParaRPr lang="en-US" cap="non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7</a:t>
            </a:fld>
            <a:endParaRPr lang="en-US" dirty="0"/>
          </a:p>
        </p:txBody>
      </p:sp>
      <p:pic>
        <p:nvPicPr>
          <p:cNvPr id="1027" name="Picture 3" descr="C:\Users\Josh\Desktop\new_talk\poisson_disc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12381"/>
            <a:ext cx="2713672" cy="2718118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5" name="Right Arrow 4"/>
          <p:cNvSpPr/>
          <p:nvPr/>
        </p:nvSpPr>
        <p:spPr>
          <a:xfrm>
            <a:off x="2667000" y="2895600"/>
            <a:ext cx="762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676900" y="2895600"/>
            <a:ext cx="762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6881" y="139862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Poisson-Disk Sampling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46308" y="1398626"/>
            <a:ext cx="277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Poisson-Voronoi Partition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9884" y="139862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Checkerboard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3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Poisson-Voronoi Approximation, cont’d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6381" y="18880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Ising Model</a:t>
            </a:r>
            <a:endParaRPr lang="en-US" sz="1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43000" y="2569497"/>
            <a:ext cx="7094964" cy="364203"/>
            <a:chOff x="1143000" y="2528655"/>
            <a:chExt cx="7094964" cy="364203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1222509" y="24491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≈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536858" y="244914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≈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3851207" y="244914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≈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5165556" y="244914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≈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6479905" y="244914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≈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7794253" y="2449147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≈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 rot="16200000">
            <a:off x="-523" y="3504676"/>
            <a:ext cx="1369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Poisson-Voronoi</a:t>
            </a:r>
            <a:endParaRPr lang="en-US" sz="1400" dirty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057" y="4649474"/>
            <a:ext cx="8033007" cy="159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Josh\Desktop\new_talk\checkers\check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64" y="2971800"/>
            <a:ext cx="7594900" cy="11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Josh\Desktop\new_talk\checkers\ising_checke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62" y="1315405"/>
            <a:ext cx="7594901" cy="119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419100" y="4419600"/>
            <a:ext cx="830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Computing Weights </a:t>
            </a:r>
            <a:r>
              <a:rPr lang="en-US" i="1" cap="none" dirty="0" smtClean="0"/>
              <a:t>w</a:t>
            </a:r>
            <a:r>
              <a:rPr lang="en-US" i="1" cap="none" baseline="-25000" dirty="0" smtClean="0"/>
              <a:t>g</a:t>
            </a:r>
            <a:endParaRPr lang="en-US" cap="none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Uncertainty-Driven Exploration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52EE1-CB35-44AC-8E1C-F7B77839D88E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43000" y="1752600"/>
            <a:ext cx="2370441" cy="2358609"/>
            <a:chOff x="1143000" y="1752600"/>
            <a:chExt cx="2370441" cy="2358609"/>
          </a:xfrm>
        </p:grpSpPr>
        <p:pic>
          <p:nvPicPr>
            <p:cNvPr id="20" name="Picture 13" descr="C:\Users\Josh\Desktop\new_talk\chex02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52600"/>
              <a:ext cx="2370441" cy="2358609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" descr="C:\Users\Josh\Desktop\new_talk\grid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18" t="17364" r="19114" b="18119"/>
            <a:stretch/>
          </p:blipFill>
          <p:spPr bwMode="auto">
            <a:xfrm>
              <a:off x="1276660" y="1834070"/>
              <a:ext cx="2103120" cy="2195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0600" y="1371600"/>
                <a:ext cx="1220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η</m:t>
                    </m:r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71600"/>
                <a:ext cx="122020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45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Josh\Desktop\new_talk\equn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77754"/>
            <a:ext cx="2971800" cy="23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sh\Desktop\new_talk\equn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3" t="-8412" r="-2581" b="17945"/>
          <a:stretch/>
        </p:blipFill>
        <p:spPr bwMode="auto">
          <a:xfrm>
            <a:off x="3886200" y="4111208"/>
            <a:ext cx="3268980" cy="780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sh\Desktop\Picture3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9" t="23056" r="30911" b="65710"/>
          <a:stretch/>
        </p:blipFill>
        <p:spPr bwMode="auto">
          <a:xfrm>
            <a:off x="2578895" y="2292753"/>
            <a:ext cx="251460" cy="27661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</p:pic>
      <p:grpSp>
        <p:nvGrpSpPr>
          <p:cNvPr id="23" name="Group 22"/>
          <p:cNvGrpSpPr/>
          <p:nvPr/>
        </p:nvGrpSpPr>
        <p:grpSpPr>
          <a:xfrm>
            <a:off x="2590800" y="2272268"/>
            <a:ext cx="277980" cy="369332"/>
            <a:chOff x="2868780" y="3262868"/>
            <a:chExt cx="27798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868780" y="3262868"/>
                  <a:ext cx="2779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780" y="3262868"/>
                  <a:ext cx="277980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1304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/>
            <p:cNvSpPr/>
            <p:nvPr/>
          </p:nvSpPr>
          <p:spPr>
            <a:xfrm>
              <a:off x="2957511" y="3383280"/>
              <a:ext cx="36576" cy="3657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838802" y="1478620"/>
            <a:ext cx="1731646" cy="1904880"/>
            <a:chOff x="1838802" y="1478620"/>
            <a:chExt cx="1731646" cy="1904880"/>
          </a:xfrm>
        </p:grpSpPr>
        <p:pic>
          <p:nvPicPr>
            <p:cNvPr id="34" name="Picture 4" descr="C:\Users\Josh\Desktop\Picture3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29" t="23056" r="30911" b="65710"/>
            <a:stretch/>
          </p:blipFill>
          <p:spPr bwMode="auto">
            <a:xfrm>
              <a:off x="1838802" y="1478620"/>
              <a:ext cx="1731646" cy="1904880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7" name="Group 36"/>
            <p:cNvGrpSpPr/>
            <p:nvPr/>
          </p:nvGrpSpPr>
          <p:grpSpPr>
            <a:xfrm>
              <a:off x="2362200" y="2143781"/>
              <a:ext cx="762000" cy="523219"/>
              <a:chOff x="2873413" y="3355617"/>
              <a:chExt cx="277980" cy="1908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873413" y="3355617"/>
                    <a:ext cx="277980" cy="1908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3413" y="3355617"/>
                    <a:ext cx="277980" cy="190872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Oval 38"/>
              <p:cNvSpPr/>
              <p:nvPr/>
            </p:nvSpPr>
            <p:spPr>
              <a:xfrm>
                <a:off x="2957511" y="3383280"/>
                <a:ext cx="36576" cy="3657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131065" y="2958977"/>
                <a:ext cx="1398580" cy="369332"/>
              </a:xfrm>
              <a:prstGeom prst="rect">
                <a:avLst/>
              </a:prstGeom>
              <a:ln w="127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#(</m:t>
                      </m:r>
                      <m:r>
                        <a:rPr lang="en-US" b="0" i="1" smtClean="0">
                          <a:latin typeface="Cambria Math"/>
                        </a:rPr>
                        <m:t>h</m:t>
                      </m:r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r>
                        <a:rPr lang="en-US" b="0" i="1" smtClean="0">
                          <a:latin typeface="Cambria Math"/>
                        </a:rPr>
                        <m:t>)=8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065" y="2958977"/>
                <a:ext cx="1398580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127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5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7825</TotalTime>
  <Words>684</Words>
  <Application>Microsoft Office PowerPoint</Application>
  <PresentationFormat>On-screen Show (4:3)</PresentationFormat>
  <Paragraphs>161</Paragraphs>
  <Slides>19</Slides>
  <Notes>3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Angles</vt:lpstr>
      <vt:lpstr> Improbability drive: Entropy-seeking Exploration with* Ising-Model Priors </vt:lpstr>
      <vt:lpstr>PowerPoint Presentation</vt:lpstr>
      <vt:lpstr>Explorer Model</vt:lpstr>
      <vt:lpstr>Information Gathering</vt:lpstr>
      <vt:lpstr>Calculating Next-View Entropy</vt:lpstr>
      <vt:lpstr>Ising Model Prior (Gibbs Sampling)</vt:lpstr>
      <vt:lpstr>Poisson-Voronoi Approximation</vt:lpstr>
      <vt:lpstr>Poisson-Voronoi Approximation, cont’d</vt:lpstr>
      <vt:lpstr>Computing Weights wg</vt:lpstr>
      <vt:lpstr>Computing Weights wg</vt:lpstr>
      <vt:lpstr>Sufficient Exploration</vt:lpstr>
      <vt:lpstr>Sufficient Exploration 2</vt:lpstr>
      <vt:lpstr>Sufficient Exploration 2</vt:lpstr>
      <vt:lpstr>Extension: Far-Sighted Exploration</vt:lpstr>
      <vt:lpstr>Extension: 3d Exploration</vt:lpstr>
      <vt:lpstr>A Primer on Mathematical Uncertainty </vt:lpstr>
      <vt:lpstr>A Primer on Mathematical Uncertainty, cont’d</vt:lpstr>
      <vt:lpstr>Joint Uncertainty</vt:lpstr>
      <vt:lpstr>Joint Uncertainty, cont’d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</dc:creator>
  <cp:lastModifiedBy>Josh</cp:lastModifiedBy>
  <cp:revision>106</cp:revision>
  <dcterms:created xsi:type="dcterms:W3CDTF">2012-09-12T23:37:02Z</dcterms:created>
  <dcterms:modified xsi:type="dcterms:W3CDTF">2012-09-26T03:34:11Z</dcterms:modified>
</cp:coreProperties>
</file>